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8"/>
    <p:restoredTop sz="85152"/>
  </p:normalViewPr>
  <p:slideViewPr>
    <p:cSldViewPr snapToGrid="0" snapToObjects="1">
      <p:cViewPr varScale="1">
        <p:scale>
          <a:sx n="96" d="100"/>
          <a:sy n="96" d="100"/>
        </p:scale>
        <p:origin x="145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10/19/24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94170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44267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836565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35168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Zagadat1/Data-Wrangling/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Zagadat1/Exploratory-Data-Analysis-with-Visualization/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Zagadat1/Exploratory-Data-Analysis-with-SQL/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agadat1/Interactive-Visual-Analytics-with-Folium/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Zagadat1/Interactive-Dashboard-with-Plotly-Dash/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Zagadat1/Machine-Learning-Prediction/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api.spacexdata.com/v4/launches/pas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Zagadat1/Data-Collection-API/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Zagadat1/Data-Collection-API/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Lewis Chukwuma</a:t>
            </a:r>
          </a:p>
          <a:p>
            <a:r>
              <a:rPr lang="en-US" dirty="0">
                <a:solidFill>
                  <a:schemeClr val="bg2"/>
                </a:solidFill>
                <a:latin typeface="Abadi" panose="020B0604020104020204" pitchFamily="34" charset="0"/>
                <a:ea typeface="SF Pro" pitchFamily="2" charset="0"/>
                <a:cs typeface="SF Pro" pitchFamily="2" charset="0"/>
              </a:rPr>
              <a:t>11</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1965"/>
            <a:ext cx="10878650" cy="486499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Performing Exploratory data analysis, it is important to find some patterns in the data to determine the label for training supervised models. There are several different cases where the booster did not land successfully due to an accident, so we transformed those training labels with 1 which means the booster successfully landed and 0 which means it was unsuccessful</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hlinkClick r:id="rId4"/>
              </a:rPr>
              <a:t>Lewis Chukwuma Data Wrangling link</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ounded Rectangle 1">
            <a:extLst>
              <a:ext uri="{FF2B5EF4-FFF2-40B4-BE49-F238E27FC236}">
                <a16:creationId xmlns:a16="http://schemas.microsoft.com/office/drawing/2014/main" id="{21894A1C-EC58-AFDF-B90C-0AC922530250}"/>
              </a:ext>
            </a:extLst>
          </p:cNvPr>
          <p:cNvSpPr/>
          <p:nvPr/>
        </p:nvSpPr>
        <p:spPr>
          <a:xfrm>
            <a:off x="1152939" y="3114261"/>
            <a:ext cx="1736035" cy="15505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Calculate the number of launches on each site</a:t>
            </a:r>
          </a:p>
        </p:txBody>
      </p:sp>
      <p:sp>
        <p:nvSpPr>
          <p:cNvPr id="3" name="Right Arrow 2">
            <a:extLst>
              <a:ext uri="{FF2B5EF4-FFF2-40B4-BE49-F238E27FC236}">
                <a16:creationId xmlns:a16="http://schemas.microsoft.com/office/drawing/2014/main" id="{9DABF809-048B-B9BE-AD97-E011C21EA747}"/>
              </a:ext>
            </a:extLst>
          </p:cNvPr>
          <p:cNvSpPr/>
          <p:nvPr/>
        </p:nvSpPr>
        <p:spPr>
          <a:xfrm>
            <a:off x="3074504" y="3429000"/>
            <a:ext cx="715618" cy="4803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6" name="Rounded Rectangle 5">
            <a:extLst>
              <a:ext uri="{FF2B5EF4-FFF2-40B4-BE49-F238E27FC236}">
                <a16:creationId xmlns:a16="http://schemas.microsoft.com/office/drawing/2014/main" id="{EAF1504F-470A-8DCB-F92D-1F49026E863D}"/>
              </a:ext>
            </a:extLst>
          </p:cNvPr>
          <p:cNvSpPr/>
          <p:nvPr/>
        </p:nvSpPr>
        <p:spPr>
          <a:xfrm>
            <a:off x="3975652" y="3114261"/>
            <a:ext cx="1736035" cy="15505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Calculate the number and occur</a:t>
            </a:r>
            <a:r>
              <a:rPr lang="en-GB" dirty="0"/>
              <a:t>r</a:t>
            </a:r>
            <a:r>
              <a:rPr lang="en-NG" dirty="0"/>
              <a:t>ence of each orbit</a:t>
            </a:r>
          </a:p>
        </p:txBody>
      </p:sp>
      <p:sp>
        <p:nvSpPr>
          <p:cNvPr id="7" name="Right Arrow 6">
            <a:extLst>
              <a:ext uri="{FF2B5EF4-FFF2-40B4-BE49-F238E27FC236}">
                <a16:creationId xmlns:a16="http://schemas.microsoft.com/office/drawing/2014/main" id="{13D717F5-1DBD-9CD7-5A43-6250FA7DC0E7}"/>
              </a:ext>
            </a:extLst>
          </p:cNvPr>
          <p:cNvSpPr/>
          <p:nvPr/>
        </p:nvSpPr>
        <p:spPr>
          <a:xfrm>
            <a:off x="5897217" y="3429000"/>
            <a:ext cx="715618" cy="4803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9" name="Rounded Rectangle 8">
            <a:extLst>
              <a:ext uri="{FF2B5EF4-FFF2-40B4-BE49-F238E27FC236}">
                <a16:creationId xmlns:a16="http://schemas.microsoft.com/office/drawing/2014/main" id="{90E217CA-115F-0A3F-1E74-D72FDD5B2E6F}"/>
              </a:ext>
            </a:extLst>
          </p:cNvPr>
          <p:cNvSpPr/>
          <p:nvPr/>
        </p:nvSpPr>
        <p:spPr>
          <a:xfrm>
            <a:off x="6798365" y="3114261"/>
            <a:ext cx="1736035" cy="15505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Calculate the number and occurrence of mission outcome of the orbits</a:t>
            </a:r>
          </a:p>
        </p:txBody>
      </p:sp>
      <p:sp>
        <p:nvSpPr>
          <p:cNvPr id="10" name="Right Arrow 9">
            <a:extLst>
              <a:ext uri="{FF2B5EF4-FFF2-40B4-BE49-F238E27FC236}">
                <a16:creationId xmlns:a16="http://schemas.microsoft.com/office/drawing/2014/main" id="{DAA87BA2-9E39-A939-9BCB-3201FC2778A1}"/>
              </a:ext>
            </a:extLst>
          </p:cNvPr>
          <p:cNvSpPr/>
          <p:nvPr/>
        </p:nvSpPr>
        <p:spPr>
          <a:xfrm>
            <a:off x="8714772" y="3429000"/>
            <a:ext cx="715618" cy="4803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1" name="Rounded Rectangle 10">
            <a:extLst>
              <a:ext uri="{FF2B5EF4-FFF2-40B4-BE49-F238E27FC236}">
                <a16:creationId xmlns:a16="http://schemas.microsoft.com/office/drawing/2014/main" id="{826D5F0F-0792-A21C-AAEE-26A8E4E34105}"/>
              </a:ext>
            </a:extLst>
          </p:cNvPr>
          <p:cNvSpPr/>
          <p:nvPr/>
        </p:nvSpPr>
        <p:spPr>
          <a:xfrm>
            <a:off x="9610762" y="3114261"/>
            <a:ext cx="1736035" cy="15505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Create a landing outcome label from outcome column</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Plotting the relationship between parameters such as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Payload Mass and Launch Site,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Orbit type, Payload Mass and Orbit type because we want to observe if there is any relationship between any of them and then the success rate of each orbit type and also visualize the launch success yearly trend to visually check if there are any relationships between success rate and orbit type and to also observe the yearly success trend. </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Lewis Chukwuma EDA with Visualization link</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85461"/>
            <a:ext cx="12192000" cy="557253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Displayed the names of unique launch sites in the space mission</a:t>
            </a:r>
          </a:p>
          <a:p>
            <a:pPr>
              <a:lnSpc>
                <a:spcPct val="100000"/>
              </a:lnSpc>
              <a:spcBef>
                <a:spcPts val="1400"/>
              </a:spcBef>
            </a:pPr>
            <a:r>
              <a:rPr lang="en-US" sz="1800" dirty="0">
                <a:solidFill>
                  <a:schemeClr val="accent3">
                    <a:lumMod val="25000"/>
                  </a:schemeClr>
                </a:solidFill>
                <a:latin typeface="Abadi"/>
              </a:rPr>
              <a:t>Displayed 5 records where launch sites begin with the string “CCA”</a:t>
            </a:r>
          </a:p>
          <a:p>
            <a:pPr>
              <a:lnSpc>
                <a:spcPct val="100000"/>
              </a:lnSpc>
              <a:spcBef>
                <a:spcPts val="1400"/>
              </a:spcBef>
            </a:pPr>
            <a:r>
              <a:rPr lang="en-US" sz="1800" dirty="0">
                <a:solidFill>
                  <a:schemeClr val="accent3">
                    <a:lumMod val="25000"/>
                  </a:schemeClr>
                </a:solidFill>
                <a:latin typeface="Abadi"/>
              </a:rPr>
              <a:t>Displayed the total payload mass carried by boosters launched by NASA (CRS)</a:t>
            </a:r>
          </a:p>
          <a:p>
            <a:pPr>
              <a:lnSpc>
                <a:spcPct val="100000"/>
              </a:lnSpc>
              <a:spcBef>
                <a:spcPts val="1400"/>
              </a:spcBef>
            </a:pPr>
            <a:r>
              <a:rPr lang="en-US" sz="1800" dirty="0">
                <a:solidFill>
                  <a:schemeClr val="accent3">
                    <a:lumMod val="25000"/>
                  </a:schemeClr>
                </a:solidFill>
                <a:latin typeface="Abadi"/>
              </a:rPr>
              <a:t>Displayed average payload mass carried by booster version F9 v1.1</a:t>
            </a:r>
          </a:p>
          <a:p>
            <a:pPr>
              <a:lnSpc>
                <a:spcPct val="100000"/>
              </a:lnSpc>
              <a:spcBef>
                <a:spcPts val="1400"/>
              </a:spcBef>
            </a:pPr>
            <a:r>
              <a:rPr lang="en-US" sz="1800" dirty="0">
                <a:solidFill>
                  <a:schemeClr val="accent3">
                    <a:lumMod val="25000"/>
                  </a:schemeClr>
                </a:solidFill>
                <a:latin typeface="Abadi"/>
              </a:rPr>
              <a:t> Listed the date when the first successful landing outcome in ground pad was achieved</a:t>
            </a:r>
          </a:p>
          <a:p>
            <a:pPr>
              <a:lnSpc>
                <a:spcPct val="100000"/>
              </a:lnSpc>
              <a:spcBef>
                <a:spcPts val="1400"/>
              </a:spcBef>
            </a:pPr>
            <a:r>
              <a:rPr lang="en-US" sz="1800" dirty="0">
                <a:solidFill>
                  <a:schemeClr val="accent3">
                    <a:lumMod val="25000"/>
                  </a:schemeClr>
                </a:solidFill>
                <a:latin typeface="Abadi"/>
              </a:rPr>
              <a:t>Listed the names of the boosters which have success in drone ship and have payload mass greater than 4000 but less than 6000</a:t>
            </a:r>
          </a:p>
          <a:p>
            <a:pPr>
              <a:lnSpc>
                <a:spcPct val="100000"/>
              </a:lnSpc>
              <a:spcBef>
                <a:spcPts val="1400"/>
              </a:spcBef>
            </a:pPr>
            <a:r>
              <a:rPr lang="en-US" sz="1800" dirty="0">
                <a:solidFill>
                  <a:schemeClr val="accent3">
                    <a:lumMod val="25000"/>
                  </a:schemeClr>
                </a:solidFill>
                <a:latin typeface="Abadi"/>
              </a:rPr>
              <a:t>Listed the total number of successful and failure mission outcomes</a:t>
            </a:r>
          </a:p>
          <a:p>
            <a:pPr>
              <a:lnSpc>
                <a:spcPct val="100000"/>
              </a:lnSpc>
              <a:spcBef>
                <a:spcPts val="1400"/>
              </a:spcBef>
            </a:pPr>
            <a:r>
              <a:rPr lang="en-US" sz="1800" dirty="0">
                <a:solidFill>
                  <a:schemeClr val="accent3">
                    <a:lumMod val="25000"/>
                  </a:schemeClr>
                </a:solidFill>
                <a:latin typeface="Abadi"/>
              </a:rPr>
              <a:t>Listed the names of booster versions which have carried the maximum payload mass</a:t>
            </a:r>
          </a:p>
          <a:p>
            <a:pPr>
              <a:lnSpc>
                <a:spcPct val="100000"/>
              </a:lnSpc>
              <a:spcBef>
                <a:spcPts val="1400"/>
              </a:spcBef>
            </a:pPr>
            <a:r>
              <a:rPr lang="en-US" sz="1800" dirty="0">
                <a:solidFill>
                  <a:schemeClr val="accent3">
                    <a:lumMod val="25000"/>
                  </a:schemeClr>
                </a:solidFill>
                <a:latin typeface="Abadi"/>
              </a:rPr>
              <a:t>Listed the records that will display the month names, failure landing outcomes in drone ship, booster versions, launch site for the month in year 2015</a:t>
            </a:r>
          </a:p>
          <a:p>
            <a:pPr>
              <a:lnSpc>
                <a:spcPct val="100000"/>
              </a:lnSpc>
              <a:spcBef>
                <a:spcPts val="1400"/>
              </a:spcBef>
            </a:pPr>
            <a:r>
              <a:rPr lang="en-US" sz="1800" dirty="0">
                <a:solidFill>
                  <a:schemeClr val="accent3">
                    <a:lumMod val="25000"/>
                  </a:schemeClr>
                </a:solidFill>
                <a:latin typeface="Abadi"/>
              </a:rPr>
              <a:t>Ranked the count of landing outcomes between the dates 2010-06-04 and 2017-03-20 in desc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Lewis Chukwuma EDA with SQL link</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Firstly we marked all launch sites on the map using the sites longitude and latitude coordinates then we visualized it on the map by pinning them but to make it easier to pin point on the map, we added circles and markers in places such as CCAFS LC-40, CCAFS SLC-40, KSC LC-39A, VAFB SLC-4E launch site coordinates. Next we enhanced the map by adding the launch outcomes for each site and created markers for class = 1 to represent green and class = 0 to represent red. Lastly we analyzed and explored the proximities of launch sites using polyline and also used  </a:t>
            </a: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 to find coordinates on the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Lewis Chukwuma Interactive Visual Analytics with Folium link</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created a pie chart and scatter plot to interact with the data, whereas the </a:t>
            </a:r>
            <a:r>
              <a:rPr lang="en-US" sz="2200" dirty="0" err="1">
                <a:solidFill>
                  <a:schemeClr val="accent3">
                    <a:lumMod val="25000"/>
                  </a:schemeClr>
                </a:solidFill>
                <a:latin typeface="Abadi" panose="020B0604020104020204" pitchFamily="34" charset="0"/>
              </a:rPr>
              <a:t>piechart</a:t>
            </a:r>
            <a:r>
              <a:rPr lang="en-US" sz="2200" dirty="0">
                <a:solidFill>
                  <a:schemeClr val="accent3">
                    <a:lumMod val="25000"/>
                  </a:schemeClr>
                </a:solidFill>
                <a:latin typeface="Abadi" panose="020B0604020104020204" pitchFamily="34" charset="0"/>
              </a:rPr>
              <a:t> showed the success count for all launch sites and also individual launch sites. The dashboard also contains a drop-down list and a range slider so as to be able to select and view each launch sites and also select a payload  range respectively. All these was done so as to answer questions such as which site has the largest successful launches, which site has the highest launch success rate, which payload range has the highest launch success rate, which payload range has the lowest launch success rate and which F9 booster version has the highest launch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Lewis Chukwuma Interactive Dashboard with Plotly Dash link</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2210"/>
            <a:ext cx="11262964" cy="5585790"/>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 you have to create a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array from the column class in data by applying the method </a:t>
            </a:r>
            <a:r>
              <a:rPr lang="en-US" sz="2200" dirty="0" err="1">
                <a:solidFill>
                  <a:schemeClr val="accent3">
                    <a:lumMod val="25000"/>
                  </a:schemeClr>
                </a:solidFill>
                <a:latin typeface="Abadi" panose="020B0604020104020204" pitchFamily="34" charset="0"/>
              </a:rPr>
              <a:t>to_numpy</a:t>
            </a:r>
            <a:r>
              <a:rPr lang="en-US" sz="2200" dirty="0">
                <a:solidFill>
                  <a:schemeClr val="accent3">
                    <a:lumMod val="25000"/>
                  </a:schemeClr>
                </a:solidFill>
                <a:latin typeface="Abadi" panose="020B0604020104020204" pitchFamily="34" charset="0"/>
              </a:rPr>
              <a:t>() and assign it to a variable, then standardize the data and split it into training and testing data, then create a logistic regression object, support vector machine object, decision tree classifier object and K-nearest neighbor object which will be used to train the data and after each model, testing is done by calculating the accuracy on the test data. Finally the best model is selected by selecting the model closest to 100%.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Lewis Chukwuma Machine Learning Prediction link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ounded Rectangle 5">
            <a:extLst>
              <a:ext uri="{FF2B5EF4-FFF2-40B4-BE49-F238E27FC236}">
                <a16:creationId xmlns:a16="http://schemas.microsoft.com/office/drawing/2014/main" id="{AC37CFE7-E299-32E6-1D7B-856276DBC094}"/>
              </a:ext>
            </a:extLst>
          </p:cNvPr>
          <p:cNvSpPr/>
          <p:nvPr/>
        </p:nvSpPr>
        <p:spPr>
          <a:xfrm>
            <a:off x="1099930" y="2623930"/>
            <a:ext cx="1855305" cy="96740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Create a column for the class in data </a:t>
            </a:r>
          </a:p>
        </p:txBody>
      </p:sp>
      <p:sp>
        <p:nvSpPr>
          <p:cNvPr id="7" name="Right Arrow 6">
            <a:extLst>
              <a:ext uri="{FF2B5EF4-FFF2-40B4-BE49-F238E27FC236}">
                <a16:creationId xmlns:a16="http://schemas.microsoft.com/office/drawing/2014/main" id="{BCDED1A9-D04C-93FB-FD3B-8D0F96B3A4EE}"/>
              </a:ext>
            </a:extLst>
          </p:cNvPr>
          <p:cNvSpPr/>
          <p:nvPr/>
        </p:nvSpPr>
        <p:spPr>
          <a:xfrm>
            <a:off x="3061252" y="2668655"/>
            <a:ext cx="795131" cy="4737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8" name="Rounded Rectangle 7">
            <a:extLst>
              <a:ext uri="{FF2B5EF4-FFF2-40B4-BE49-F238E27FC236}">
                <a16:creationId xmlns:a16="http://schemas.microsoft.com/office/drawing/2014/main" id="{6A5C95EF-AD43-DDB0-FF1C-E68430C4D1A3}"/>
              </a:ext>
            </a:extLst>
          </p:cNvPr>
          <p:cNvSpPr/>
          <p:nvPr/>
        </p:nvSpPr>
        <p:spPr>
          <a:xfrm>
            <a:off x="3962400" y="2623930"/>
            <a:ext cx="1855305" cy="96740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Standardize the data</a:t>
            </a:r>
          </a:p>
        </p:txBody>
      </p:sp>
      <p:sp>
        <p:nvSpPr>
          <p:cNvPr id="9" name="Right Arrow 8">
            <a:extLst>
              <a:ext uri="{FF2B5EF4-FFF2-40B4-BE49-F238E27FC236}">
                <a16:creationId xmlns:a16="http://schemas.microsoft.com/office/drawing/2014/main" id="{60ABAA46-E92D-DC0E-C73A-A2FE3FC6A00F}"/>
              </a:ext>
            </a:extLst>
          </p:cNvPr>
          <p:cNvSpPr/>
          <p:nvPr/>
        </p:nvSpPr>
        <p:spPr>
          <a:xfrm>
            <a:off x="5923722" y="2668655"/>
            <a:ext cx="795131" cy="4737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0" name="Rounded Rectangle 9">
            <a:extLst>
              <a:ext uri="{FF2B5EF4-FFF2-40B4-BE49-F238E27FC236}">
                <a16:creationId xmlns:a16="http://schemas.microsoft.com/office/drawing/2014/main" id="{F28A6BB5-CFEA-2549-9A5B-8135CCDD4D30}"/>
              </a:ext>
            </a:extLst>
          </p:cNvPr>
          <p:cNvSpPr/>
          <p:nvPr/>
        </p:nvSpPr>
        <p:spPr>
          <a:xfrm>
            <a:off x="6824870" y="2623929"/>
            <a:ext cx="1855305" cy="8050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Split the data into training and testing data</a:t>
            </a:r>
          </a:p>
        </p:txBody>
      </p:sp>
      <p:sp>
        <p:nvSpPr>
          <p:cNvPr id="11" name="Right Arrow 10">
            <a:extLst>
              <a:ext uri="{FF2B5EF4-FFF2-40B4-BE49-F238E27FC236}">
                <a16:creationId xmlns:a16="http://schemas.microsoft.com/office/drawing/2014/main" id="{D951C688-0CB3-796F-CA65-EE876C0AB335}"/>
              </a:ext>
            </a:extLst>
          </p:cNvPr>
          <p:cNvSpPr/>
          <p:nvPr/>
        </p:nvSpPr>
        <p:spPr>
          <a:xfrm>
            <a:off x="8786192" y="2671563"/>
            <a:ext cx="795131" cy="4737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2" name="Rounded Rectangle 11">
            <a:extLst>
              <a:ext uri="{FF2B5EF4-FFF2-40B4-BE49-F238E27FC236}">
                <a16:creationId xmlns:a16="http://schemas.microsoft.com/office/drawing/2014/main" id="{E7ACBADF-2645-5FE9-D39D-3F4AFC8CEACF}"/>
              </a:ext>
            </a:extLst>
          </p:cNvPr>
          <p:cNvSpPr/>
          <p:nvPr/>
        </p:nvSpPr>
        <p:spPr>
          <a:xfrm>
            <a:off x="9687340" y="2618534"/>
            <a:ext cx="2040834" cy="15107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Find the best hyperparameters for SVM, decision tree classifier and logistic regression</a:t>
            </a:r>
          </a:p>
        </p:txBody>
      </p:sp>
      <p:sp>
        <p:nvSpPr>
          <p:cNvPr id="15" name="Bent Arrow 14">
            <a:extLst>
              <a:ext uri="{FF2B5EF4-FFF2-40B4-BE49-F238E27FC236}">
                <a16:creationId xmlns:a16="http://schemas.microsoft.com/office/drawing/2014/main" id="{40A36FDB-7109-4A1D-D453-25BF47F772B5}"/>
              </a:ext>
            </a:extLst>
          </p:cNvPr>
          <p:cNvSpPr/>
          <p:nvPr/>
        </p:nvSpPr>
        <p:spPr>
          <a:xfrm rot="10800000">
            <a:off x="10086372" y="4335306"/>
            <a:ext cx="808383" cy="74212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16" name="Rounded Rectangle 15">
            <a:extLst>
              <a:ext uri="{FF2B5EF4-FFF2-40B4-BE49-F238E27FC236}">
                <a16:creationId xmlns:a16="http://schemas.microsoft.com/office/drawing/2014/main" id="{6EBB440B-5768-9391-D592-6F08794FCD35}"/>
              </a:ext>
            </a:extLst>
          </p:cNvPr>
          <p:cNvSpPr/>
          <p:nvPr/>
        </p:nvSpPr>
        <p:spPr>
          <a:xfrm>
            <a:off x="7688841" y="4145515"/>
            <a:ext cx="1982668" cy="139789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Find the method that performs best using test data</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5236337"/>
            <a:ext cx="15909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5CBDD7DF-45F1-491F-0DEC-F358AEA33438}"/>
              </a:ext>
            </a:extLst>
          </p:cNvPr>
          <p:cNvPicPr>
            <a:picLocks noChangeAspect="1"/>
          </p:cNvPicPr>
          <p:nvPr/>
        </p:nvPicPr>
        <p:blipFill>
          <a:blip r:embed="rId4"/>
          <a:stretch>
            <a:fillRect/>
          </a:stretch>
        </p:blipFill>
        <p:spPr>
          <a:xfrm>
            <a:off x="5058557" y="4131296"/>
            <a:ext cx="5649200" cy="2726704"/>
          </a:xfrm>
          <a:prstGeom prst="rect">
            <a:avLst/>
          </a:prstGeom>
        </p:spPr>
      </p:pic>
      <p:pic>
        <p:nvPicPr>
          <p:cNvPr id="6" name="Picture 5">
            <a:extLst>
              <a:ext uri="{FF2B5EF4-FFF2-40B4-BE49-F238E27FC236}">
                <a16:creationId xmlns:a16="http://schemas.microsoft.com/office/drawing/2014/main" id="{19642F42-341D-2B1E-DD13-66909FBB1FB1}"/>
              </a:ext>
            </a:extLst>
          </p:cNvPr>
          <p:cNvPicPr>
            <a:picLocks noChangeAspect="1"/>
          </p:cNvPicPr>
          <p:nvPr/>
        </p:nvPicPr>
        <p:blipFill>
          <a:blip r:embed="rId5"/>
          <a:stretch>
            <a:fillRect/>
          </a:stretch>
        </p:blipFill>
        <p:spPr>
          <a:xfrm>
            <a:off x="841125" y="1321362"/>
            <a:ext cx="4114524" cy="3398660"/>
          </a:xfrm>
          <a:prstGeom prst="rect">
            <a:avLst/>
          </a:prstGeom>
        </p:spPr>
      </p:pic>
      <p:pic>
        <p:nvPicPr>
          <p:cNvPr id="10" name="Picture 9">
            <a:extLst>
              <a:ext uri="{FF2B5EF4-FFF2-40B4-BE49-F238E27FC236}">
                <a16:creationId xmlns:a16="http://schemas.microsoft.com/office/drawing/2014/main" id="{333C9044-2261-EF4A-45DE-1A25167C67A4}"/>
              </a:ext>
            </a:extLst>
          </p:cNvPr>
          <p:cNvPicPr>
            <a:picLocks noChangeAspect="1"/>
          </p:cNvPicPr>
          <p:nvPr/>
        </p:nvPicPr>
        <p:blipFill>
          <a:blip r:embed="rId6"/>
          <a:stretch>
            <a:fillRect/>
          </a:stretch>
        </p:blipFill>
        <p:spPr>
          <a:xfrm>
            <a:off x="5058557" y="1321362"/>
            <a:ext cx="6502323" cy="280993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285461"/>
            <a:ext cx="11114992" cy="557253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D78AE53-5B98-7F48-7E63-AAE25B93459D}"/>
              </a:ext>
            </a:extLst>
          </p:cNvPr>
          <p:cNvPicPr>
            <a:picLocks noChangeAspect="1"/>
          </p:cNvPicPr>
          <p:nvPr/>
        </p:nvPicPr>
        <p:blipFill>
          <a:blip r:embed="rId3"/>
          <a:stretch>
            <a:fillRect/>
          </a:stretch>
        </p:blipFill>
        <p:spPr>
          <a:xfrm>
            <a:off x="1078488" y="1801076"/>
            <a:ext cx="10687961" cy="1854441"/>
          </a:xfrm>
          <a:prstGeom prst="rect">
            <a:avLst/>
          </a:prstGeom>
        </p:spPr>
      </p:pic>
      <p:pic>
        <p:nvPicPr>
          <p:cNvPr id="11" name="Picture 10">
            <a:extLst>
              <a:ext uri="{FF2B5EF4-FFF2-40B4-BE49-F238E27FC236}">
                <a16:creationId xmlns:a16="http://schemas.microsoft.com/office/drawing/2014/main" id="{57A958C8-D5BF-B21C-A7F3-23C1FFF3B423}"/>
              </a:ext>
            </a:extLst>
          </p:cNvPr>
          <p:cNvPicPr>
            <a:picLocks noChangeAspect="1"/>
          </p:cNvPicPr>
          <p:nvPr/>
        </p:nvPicPr>
        <p:blipFill>
          <a:blip r:embed="rId4"/>
          <a:stretch>
            <a:fillRect/>
          </a:stretch>
        </p:blipFill>
        <p:spPr>
          <a:xfrm>
            <a:off x="1078488" y="4267363"/>
            <a:ext cx="9244955" cy="241173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98712"/>
            <a:ext cx="11130441" cy="555928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A3B9220-2E14-554A-F372-BB71C29A7DE2}"/>
              </a:ext>
            </a:extLst>
          </p:cNvPr>
          <p:cNvPicPr>
            <a:picLocks noChangeAspect="1"/>
          </p:cNvPicPr>
          <p:nvPr/>
        </p:nvPicPr>
        <p:blipFill>
          <a:blip r:embed="rId3"/>
          <a:stretch>
            <a:fillRect/>
          </a:stretch>
        </p:blipFill>
        <p:spPr>
          <a:xfrm>
            <a:off x="942372" y="1797713"/>
            <a:ext cx="10176202" cy="1952652"/>
          </a:xfrm>
          <a:prstGeom prst="rect">
            <a:avLst/>
          </a:prstGeom>
        </p:spPr>
      </p:pic>
      <p:pic>
        <p:nvPicPr>
          <p:cNvPr id="8" name="Picture 7">
            <a:extLst>
              <a:ext uri="{FF2B5EF4-FFF2-40B4-BE49-F238E27FC236}">
                <a16:creationId xmlns:a16="http://schemas.microsoft.com/office/drawing/2014/main" id="{477B7819-0F46-36FA-0C23-926F45943696}"/>
              </a:ext>
            </a:extLst>
          </p:cNvPr>
          <p:cNvPicPr>
            <a:picLocks noChangeAspect="1"/>
          </p:cNvPicPr>
          <p:nvPr/>
        </p:nvPicPr>
        <p:blipFill>
          <a:blip r:embed="rId4"/>
          <a:stretch>
            <a:fillRect/>
          </a:stretch>
        </p:blipFill>
        <p:spPr>
          <a:xfrm>
            <a:off x="942372" y="4249366"/>
            <a:ext cx="10176202" cy="219221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001078"/>
            <a:ext cx="4236155" cy="329979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         </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61322"/>
            <a:ext cx="5181600" cy="33793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03CCD89-E02F-258A-71C4-D3DCC879BB48}"/>
              </a:ext>
            </a:extLst>
          </p:cNvPr>
          <p:cNvPicPr>
            <a:picLocks noChangeAspect="1"/>
          </p:cNvPicPr>
          <p:nvPr/>
        </p:nvPicPr>
        <p:blipFill>
          <a:blip r:embed="rId3"/>
          <a:stretch>
            <a:fillRect/>
          </a:stretch>
        </p:blipFill>
        <p:spPr>
          <a:xfrm>
            <a:off x="6123972" y="1311965"/>
            <a:ext cx="5181600" cy="4152900"/>
          </a:xfrm>
          <a:prstGeom prst="rect">
            <a:avLst/>
          </a:prstGeom>
        </p:spPr>
      </p:pic>
      <p:pic>
        <p:nvPicPr>
          <p:cNvPr id="8" name="Picture 7">
            <a:extLst>
              <a:ext uri="{FF2B5EF4-FFF2-40B4-BE49-F238E27FC236}">
                <a16:creationId xmlns:a16="http://schemas.microsoft.com/office/drawing/2014/main" id="{3E9789B4-A674-4A48-F386-418B758656F4}"/>
              </a:ext>
            </a:extLst>
          </p:cNvPr>
          <p:cNvPicPr>
            <a:picLocks noChangeAspect="1"/>
          </p:cNvPicPr>
          <p:nvPr/>
        </p:nvPicPr>
        <p:blipFill>
          <a:blip r:embed="rId4"/>
          <a:stretch>
            <a:fillRect/>
          </a:stretch>
        </p:blipFill>
        <p:spPr>
          <a:xfrm>
            <a:off x="25038" y="5484553"/>
            <a:ext cx="7772400" cy="131720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25761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2E79EDA-C0E6-728F-A52E-2FA7ED23E7FF}"/>
              </a:ext>
            </a:extLst>
          </p:cNvPr>
          <p:cNvPicPr>
            <a:picLocks noChangeAspect="1"/>
          </p:cNvPicPr>
          <p:nvPr/>
        </p:nvPicPr>
        <p:blipFill>
          <a:blip r:embed="rId3"/>
          <a:stretch>
            <a:fillRect/>
          </a:stretch>
        </p:blipFill>
        <p:spPr>
          <a:xfrm>
            <a:off x="5951611" y="1281872"/>
            <a:ext cx="5334000" cy="3949700"/>
          </a:xfrm>
          <a:prstGeom prst="rect">
            <a:avLst/>
          </a:prstGeom>
        </p:spPr>
      </p:pic>
      <p:pic>
        <p:nvPicPr>
          <p:cNvPr id="8" name="Picture 7">
            <a:extLst>
              <a:ext uri="{FF2B5EF4-FFF2-40B4-BE49-F238E27FC236}">
                <a16:creationId xmlns:a16="http://schemas.microsoft.com/office/drawing/2014/main" id="{817F60B3-563E-0935-512D-5F27750C487D}"/>
              </a:ext>
            </a:extLst>
          </p:cNvPr>
          <p:cNvPicPr>
            <a:picLocks noChangeAspect="1"/>
          </p:cNvPicPr>
          <p:nvPr/>
        </p:nvPicPr>
        <p:blipFill>
          <a:blip r:embed="rId4"/>
          <a:stretch>
            <a:fillRect/>
          </a:stretch>
        </p:blipFill>
        <p:spPr>
          <a:xfrm>
            <a:off x="734028" y="5425745"/>
            <a:ext cx="9178598" cy="133286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18742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0" name="Picture 9">
            <a:extLst>
              <a:ext uri="{FF2B5EF4-FFF2-40B4-BE49-F238E27FC236}">
                <a16:creationId xmlns:a16="http://schemas.microsoft.com/office/drawing/2014/main" id="{86D3566D-5B56-A6D1-5570-40F84F49BE11}"/>
              </a:ext>
            </a:extLst>
          </p:cNvPr>
          <p:cNvPicPr>
            <a:picLocks noChangeAspect="1"/>
          </p:cNvPicPr>
          <p:nvPr/>
        </p:nvPicPr>
        <p:blipFill>
          <a:blip r:embed="rId3"/>
          <a:stretch>
            <a:fillRect/>
          </a:stretch>
        </p:blipFill>
        <p:spPr>
          <a:xfrm>
            <a:off x="5850011" y="1295124"/>
            <a:ext cx="5435600" cy="3949700"/>
          </a:xfrm>
          <a:prstGeom prst="rect">
            <a:avLst/>
          </a:prstGeom>
        </p:spPr>
      </p:pic>
      <p:pic>
        <p:nvPicPr>
          <p:cNvPr id="12" name="Picture 11">
            <a:extLst>
              <a:ext uri="{FF2B5EF4-FFF2-40B4-BE49-F238E27FC236}">
                <a16:creationId xmlns:a16="http://schemas.microsoft.com/office/drawing/2014/main" id="{5F067D9B-B7FC-7414-2FEC-378A32472436}"/>
              </a:ext>
            </a:extLst>
          </p:cNvPr>
          <p:cNvPicPr>
            <a:picLocks noChangeAspect="1"/>
          </p:cNvPicPr>
          <p:nvPr/>
        </p:nvPicPr>
        <p:blipFill>
          <a:blip r:embed="rId4"/>
          <a:stretch>
            <a:fillRect/>
          </a:stretch>
        </p:blipFill>
        <p:spPr>
          <a:xfrm>
            <a:off x="389283" y="5312637"/>
            <a:ext cx="9337814" cy="154536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35976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 chart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D8E1F9A-DE82-EEFE-0D87-EB194A201554}"/>
              </a:ext>
            </a:extLst>
          </p:cNvPr>
          <p:cNvPicPr>
            <a:picLocks noChangeAspect="1"/>
          </p:cNvPicPr>
          <p:nvPr/>
        </p:nvPicPr>
        <p:blipFill>
          <a:blip r:embed="rId3"/>
          <a:stretch>
            <a:fillRect/>
          </a:stretch>
        </p:blipFill>
        <p:spPr>
          <a:xfrm>
            <a:off x="5903844" y="1348133"/>
            <a:ext cx="5181600" cy="3949700"/>
          </a:xfrm>
          <a:prstGeom prst="rect">
            <a:avLst/>
          </a:prstGeom>
        </p:spPr>
      </p:pic>
      <p:pic>
        <p:nvPicPr>
          <p:cNvPr id="8" name="Picture 7">
            <a:extLst>
              <a:ext uri="{FF2B5EF4-FFF2-40B4-BE49-F238E27FC236}">
                <a16:creationId xmlns:a16="http://schemas.microsoft.com/office/drawing/2014/main" id="{42BFD73D-C1C0-508C-F835-E4C98B533A22}"/>
              </a:ext>
            </a:extLst>
          </p:cNvPr>
          <p:cNvPicPr>
            <a:picLocks noChangeAspect="1"/>
          </p:cNvPicPr>
          <p:nvPr/>
        </p:nvPicPr>
        <p:blipFill>
          <a:blip r:embed="rId4"/>
          <a:stretch>
            <a:fillRect/>
          </a:stretch>
        </p:blipFill>
        <p:spPr>
          <a:xfrm>
            <a:off x="581438" y="5429518"/>
            <a:ext cx="8695083" cy="142848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result shows all the unique launch sites, instead of repeating them because of the keyword DISTINCT, as it is used to display words once instead of repeating it according to how many times it was shown on the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FA2F51B-8755-A187-802A-E3203B2D5271}"/>
              </a:ext>
            </a:extLst>
          </p:cNvPr>
          <p:cNvPicPr>
            <a:picLocks noChangeAspect="1"/>
          </p:cNvPicPr>
          <p:nvPr/>
        </p:nvPicPr>
        <p:blipFill>
          <a:blip r:embed="rId4"/>
          <a:stretch>
            <a:fillRect/>
          </a:stretch>
        </p:blipFill>
        <p:spPr>
          <a:xfrm>
            <a:off x="942372" y="2223191"/>
            <a:ext cx="7772400" cy="218490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470"/>
            <a:ext cx="3334851" cy="4838493"/>
          </a:xfrm>
          <a:prstGeom prst="rect">
            <a:avLst/>
          </a:prstGeom>
        </p:spPr>
        <p:txBody>
          <a:bodyPr>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table, you have to select all launch sites that begin with CCA by using * and the keyword WHERE as it is used to meet a condition and that condition is to find sites beginning with CCA and you use the % symbol to fill up unknown words when searching for a keyword and lastly you use LIMIT because you are only looking for specific number of records and not all the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5134CBE6-A447-F423-9BA6-94440788EB59}"/>
              </a:ext>
            </a:extLst>
          </p:cNvPr>
          <p:cNvPicPr>
            <a:picLocks noChangeAspect="1"/>
          </p:cNvPicPr>
          <p:nvPr/>
        </p:nvPicPr>
        <p:blipFill>
          <a:blip r:embed="rId3"/>
          <a:stretch>
            <a:fillRect/>
          </a:stretch>
        </p:blipFill>
        <p:spPr>
          <a:xfrm>
            <a:off x="4104861" y="1338470"/>
            <a:ext cx="7772400" cy="418106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470"/>
            <a:ext cx="9745589" cy="483849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get the total of a column, you have to make use of the SUM() keyword, with the name of the column inside the parenthesis and </a:t>
            </a:r>
            <a:r>
              <a:rPr lang="en-US" sz="2200" dirty="0" err="1">
                <a:solidFill>
                  <a:schemeClr val="accent3">
                    <a:lumMod val="25000"/>
                  </a:schemeClr>
                </a:solidFill>
                <a:latin typeface="Abadi" panose="020B0604020104020204" pitchFamily="34" charset="0"/>
              </a:rPr>
              <a:t>ofcourse</a:t>
            </a:r>
            <a:r>
              <a:rPr lang="en-US" sz="2200" dirty="0">
                <a:solidFill>
                  <a:schemeClr val="accent3">
                    <a:lumMod val="25000"/>
                  </a:schemeClr>
                </a:solidFill>
                <a:latin typeface="Abadi" panose="020B0604020104020204" pitchFamily="34" charset="0"/>
              </a:rPr>
              <a:t> direct it to the table name using the keyword FROM.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A44318-5619-7331-ED25-E7C0CAA4345F}"/>
              </a:ext>
            </a:extLst>
          </p:cNvPr>
          <p:cNvPicPr>
            <a:picLocks noChangeAspect="1"/>
          </p:cNvPicPr>
          <p:nvPr/>
        </p:nvPicPr>
        <p:blipFill>
          <a:blip r:embed="rId3"/>
          <a:stretch>
            <a:fillRect/>
          </a:stretch>
        </p:blipFill>
        <p:spPr>
          <a:xfrm>
            <a:off x="770010" y="1796498"/>
            <a:ext cx="7772400" cy="139482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calculate the average of a column, you have to make use of the AVG() keyword with the name of the column inside the parenthesis but since we are looking for the average payload mass of a specific booster version which is F9 v1.1, we have to use the conditional keyword WHERE to assign the average to booster version F9 v1.1 only.</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0E48F16-D0ED-5F94-FC47-21AD67AD1FED}"/>
              </a:ext>
            </a:extLst>
          </p:cNvPr>
          <p:cNvPicPr>
            <a:picLocks noChangeAspect="1"/>
          </p:cNvPicPr>
          <p:nvPr/>
        </p:nvPicPr>
        <p:blipFill>
          <a:blip r:embed="rId3"/>
          <a:stretch>
            <a:fillRect/>
          </a:stretch>
        </p:blipFill>
        <p:spPr>
          <a:xfrm>
            <a:off x="1061003" y="2306430"/>
            <a:ext cx="7772400" cy="137827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find the first successful landing outcome, you have to make use of the keyword MIN() as this will take you to the lowest point but in this case the first date, also you have to make use of the conditional keyword WHERE as we are asked to find a specific location which is ground pad, that was success.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BC5D957D-5B36-2EBB-517D-09E2BC250A6A}"/>
              </a:ext>
            </a:extLst>
          </p:cNvPr>
          <p:cNvPicPr>
            <a:picLocks noChangeAspect="1"/>
          </p:cNvPicPr>
          <p:nvPr/>
        </p:nvPicPr>
        <p:blipFill>
          <a:blip r:embed="rId3"/>
          <a:stretch>
            <a:fillRect/>
          </a:stretch>
        </p:blipFill>
        <p:spPr>
          <a:xfrm>
            <a:off x="1042503" y="2252594"/>
            <a:ext cx="7772400" cy="155274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5216"/>
            <a:ext cx="10825642" cy="55327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have to make use of the keyword DISTINCT so as to get unique booster versions and then a conditional keyword because we are looking for a specific location which is drone ship and lastly BETWEEN because we are trying to find values between two values which is 4000 and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F6F287E-5502-479A-22F2-B829921A5356}"/>
              </a:ext>
            </a:extLst>
          </p:cNvPr>
          <p:cNvPicPr>
            <a:picLocks noChangeAspect="1"/>
          </p:cNvPicPr>
          <p:nvPr/>
        </p:nvPicPr>
        <p:blipFill>
          <a:blip r:embed="rId3"/>
          <a:stretch>
            <a:fillRect/>
          </a:stretch>
        </p:blipFill>
        <p:spPr>
          <a:xfrm>
            <a:off x="942372" y="2084661"/>
            <a:ext cx="7772400" cy="230515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067339"/>
            <a:ext cx="10326708" cy="372386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SpaceX advertises falcon 9 launches on its website having a cost of 62 million dollars whereas other providers cost upward of 165 million dollars each for the same thing. What makes SpaceX stand out? Its due to the fact that they reuse the first stage by making sure the first stage lands successfully saving them millions of dollars. This information from SpaceX REST API can also be used to reduce costs for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and improve competition.</a:t>
            </a:r>
          </a:p>
          <a:p>
            <a:pPr>
              <a:lnSpc>
                <a:spcPct val="100000"/>
              </a:lnSpc>
              <a:spcBef>
                <a:spcPts val="1400"/>
              </a:spcBef>
            </a:pPr>
            <a:r>
              <a:rPr lang="en-US" sz="2200" dirty="0">
                <a:solidFill>
                  <a:schemeClr val="accent3">
                    <a:lumMod val="25000"/>
                  </a:schemeClr>
                </a:solidFill>
                <a:latin typeface="Abadi" panose="020B0604020104020204" pitchFamily="34" charset="0"/>
              </a:rPr>
              <a:t>Research has been carried out, models have been trained and tested and results show that there is an 83% chance that the first stage will land successfully using Logistic Regression, SVM and KNN, but all these rely heavily on </a:t>
            </a:r>
            <a:r>
              <a:rPr lang="en-US" sz="2200" dirty="0" err="1">
                <a:solidFill>
                  <a:schemeClr val="accent3">
                    <a:lumMod val="25000"/>
                  </a:schemeClr>
                </a:solidFill>
                <a:latin typeface="Abadi" panose="020B0604020104020204" pitchFamily="34" charset="0"/>
              </a:rPr>
              <a:t>criterias</a:t>
            </a:r>
            <a:r>
              <a:rPr lang="en-US" sz="2200" dirty="0">
                <a:solidFill>
                  <a:schemeClr val="accent3">
                    <a:lumMod val="25000"/>
                  </a:schemeClr>
                </a:solidFill>
                <a:latin typeface="Abadi" panose="020B0604020104020204" pitchFamily="34" charset="0"/>
              </a:rPr>
              <a:t> such as booster version, payload mass, orbit, launch site etc.</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8667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are trying to get the total number of mission outcomes, so we have to use the COUNT() keyword with the column name inside the parenthesis and we also need it to be grouped according to the success and failure outcomes using the keyword GROUP BY.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AF8D235-C679-13C4-5BD8-4B44029DCD0F}"/>
              </a:ext>
            </a:extLst>
          </p:cNvPr>
          <p:cNvPicPr>
            <a:picLocks noChangeAspect="1"/>
          </p:cNvPicPr>
          <p:nvPr/>
        </p:nvPicPr>
        <p:blipFill>
          <a:blip r:embed="rId3"/>
          <a:stretch>
            <a:fillRect/>
          </a:stretch>
        </p:blipFill>
        <p:spPr>
          <a:xfrm>
            <a:off x="942372" y="2182743"/>
            <a:ext cx="7772400" cy="210208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1964"/>
            <a:ext cx="3525162" cy="554603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find the boosters that carried max payload, we have to make use of a conditional keyword such as WHERE on the column we are looking into, the max() keyword to find the maximum and the column name placed inside the parenthesis and all this would be gotten from the table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D520062D-3697-A140-A16B-C799355DC17F}"/>
              </a:ext>
            </a:extLst>
          </p:cNvPr>
          <p:cNvPicPr>
            <a:picLocks noChangeAspect="1"/>
          </p:cNvPicPr>
          <p:nvPr/>
        </p:nvPicPr>
        <p:blipFill>
          <a:blip r:embed="rId3"/>
          <a:stretch>
            <a:fillRect/>
          </a:stretch>
        </p:blipFill>
        <p:spPr>
          <a:xfrm>
            <a:off x="4295172" y="1542613"/>
            <a:ext cx="7772400" cy="426481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2209"/>
            <a:ext cx="9745589" cy="490475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Here, we have to select several columns such as date, booster versions, launch site, landing outcome of the record from 2015 making use of the conditional keyword WHERE to query the result to only provide records from the failed drone ship landing outcome.</a:t>
            </a: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1256ADFE-A190-C692-0450-CEB3A9A6EB36}"/>
              </a:ext>
            </a:extLst>
          </p:cNvPr>
          <p:cNvPicPr>
            <a:picLocks noChangeAspect="1"/>
          </p:cNvPicPr>
          <p:nvPr/>
        </p:nvPicPr>
        <p:blipFill>
          <a:blip r:embed="rId3"/>
          <a:stretch>
            <a:fillRect/>
          </a:stretch>
        </p:blipFill>
        <p:spPr>
          <a:xfrm>
            <a:off x="942372" y="2037575"/>
            <a:ext cx="7772400" cy="187193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5460"/>
            <a:ext cx="10229294" cy="5572539"/>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have to make use of keywords such as COUNT(), WHERE, AND, GROUP BY, ORDER BY and DESC where count is used to count the numbers of specific entity in a column, where is a conditional keyword, and is used as a logical keyword, group by is used to group a specific entity, order by is used to arrange a specific group of entities and dese is also descending order, how it would be arranged.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A2014A4-D773-2BF3-D980-5E7A5CB969FB}"/>
              </a:ext>
            </a:extLst>
          </p:cNvPr>
          <p:cNvPicPr>
            <a:picLocks noChangeAspect="1"/>
          </p:cNvPicPr>
          <p:nvPr/>
        </p:nvPicPr>
        <p:blipFill>
          <a:blip r:embed="rId3"/>
          <a:stretch>
            <a:fillRect/>
          </a:stretch>
        </p:blipFill>
        <p:spPr>
          <a:xfrm>
            <a:off x="942372" y="1285460"/>
            <a:ext cx="7772400" cy="33475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1311964"/>
            <a:ext cx="3212269" cy="544664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From the generated map, we can deduce that all launch sites are located at coastal lines. Launch site VAFB SLC-4E is located in California while Launch sites CCAFS LC-40, CCAFS SLC-40 and KSC LC-39A are all located in the same area of Florida.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Generated Map of All Launch Sites </a:t>
            </a:r>
          </a:p>
        </p:txBody>
      </p:sp>
      <p:pic>
        <p:nvPicPr>
          <p:cNvPr id="6" name="Picture 5">
            <a:extLst>
              <a:ext uri="{FF2B5EF4-FFF2-40B4-BE49-F238E27FC236}">
                <a16:creationId xmlns:a16="http://schemas.microsoft.com/office/drawing/2014/main" id="{D1CD1DF3-C800-084E-AA32-60C66F1ADB73}"/>
              </a:ext>
            </a:extLst>
          </p:cNvPr>
          <p:cNvPicPr>
            <a:picLocks noChangeAspect="1"/>
          </p:cNvPicPr>
          <p:nvPr/>
        </p:nvPicPr>
        <p:blipFill>
          <a:blip r:embed="rId3"/>
          <a:stretch>
            <a:fillRect/>
          </a:stretch>
        </p:blipFill>
        <p:spPr>
          <a:xfrm>
            <a:off x="3982278" y="1311964"/>
            <a:ext cx="7772400" cy="446984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64300"/>
            <a:ext cx="2879578" cy="559370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From the generated map, launch site CCAFS SLC-40 has a 43% success rate and a 57% failure rate and its in a close proximity with launch site CCAFS LC-40</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Map of Launch Outcomes</a:t>
            </a:r>
          </a:p>
        </p:txBody>
      </p:sp>
      <p:pic>
        <p:nvPicPr>
          <p:cNvPr id="4" name="Picture 3">
            <a:extLst>
              <a:ext uri="{FF2B5EF4-FFF2-40B4-BE49-F238E27FC236}">
                <a16:creationId xmlns:a16="http://schemas.microsoft.com/office/drawing/2014/main" id="{A8516D6C-2951-1D72-D648-915174909DC8}"/>
              </a:ext>
            </a:extLst>
          </p:cNvPr>
          <p:cNvPicPr>
            <a:picLocks noChangeAspect="1"/>
          </p:cNvPicPr>
          <p:nvPr/>
        </p:nvPicPr>
        <p:blipFill>
          <a:blip r:embed="rId3"/>
          <a:stretch>
            <a:fillRect/>
          </a:stretch>
        </p:blipFill>
        <p:spPr>
          <a:xfrm>
            <a:off x="3649589" y="1351722"/>
            <a:ext cx="7772400" cy="424197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90227"/>
            <a:ext cx="3023977" cy="4635347"/>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
              </a:rPr>
              <a:t>From the generated map, </a:t>
            </a:r>
            <a:r>
              <a:rPr lang="en-GB" sz="2200" b="0" i="0" dirty="0">
                <a:effectLst/>
                <a:latin typeface=""/>
              </a:rPr>
              <a:t>launch site CCAFS SLC-40 is 1.28km to the railways and therefore in close proximity, 0.58km to the highway which is also in close proximity, coastline is 0.86km to the launch site which is also in close proximity but 51.43km to the city which is a </a:t>
            </a:r>
            <a:r>
              <a:rPr lang="en-GB" sz="2200" b="0" i="0" dirty="0" err="1">
                <a:effectLst/>
                <a:latin typeface=""/>
              </a:rPr>
              <a:t>hugh</a:t>
            </a:r>
            <a:r>
              <a:rPr lang="en-GB" sz="2200" b="0" i="0" dirty="0">
                <a:effectLst/>
                <a:latin typeface=""/>
              </a:rPr>
              <a:t> distance compared to the rest.</a:t>
            </a:r>
            <a:endParaRPr lang="en-US" sz="2200" dirty="0">
              <a:solidFill>
                <a:schemeClr val="accent3">
                  <a:lumMod val="25000"/>
                </a:schemeClr>
              </a:solidFill>
              <a:latin typeface=""/>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Generated Map of CCAFS SLC-40 and its </a:t>
            </a:r>
            <a:r>
              <a:rPr lang="en-US" dirty="0" err="1">
                <a:solidFill>
                  <a:srgbClr val="0B49CB"/>
                </a:solidFill>
                <a:latin typeface="Abadi"/>
              </a:rPr>
              <a:t>Proximites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DC098580-5738-9FDF-869D-D6DA546EEAA7}"/>
              </a:ext>
            </a:extLst>
          </p:cNvPr>
          <p:cNvPicPr>
            <a:picLocks noChangeAspect="1"/>
          </p:cNvPicPr>
          <p:nvPr/>
        </p:nvPicPr>
        <p:blipFill>
          <a:blip r:embed="rId3"/>
          <a:stretch>
            <a:fillRect/>
          </a:stretch>
        </p:blipFill>
        <p:spPr>
          <a:xfrm>
            <a:off x="3952185" y="1505881"/>
            <a:ext cx="7772400" cy="440403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98712"/>
            <a:ext cx="3649590" cy="555928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Explain the important elements and findings on the screenshot</a:t>
            </a:r>
          </a:p>
          <a:p>
            <a:pPr marL="0" indent="0">
              <a:lnSpc>
                <a:spcPct val="100000"/>
              </a:lnSpc>
              <a:spcBef>
                <a:spcPts val="1400"/>
              </a:spcBef>
              <a:buNone/>
            </a:pPr>
            <a:r>
              <a:rPr lang="en-US" sz="2200" dirty="0">
                <a:solidFill>
                  <a:schemeClr val="accent3">
                    <a:lumMod val="25000"/>
                  </a:schemeClr>
                </a:solidFill>
                <a:latin typeface="Abadi"/>
              </a:rPr>
              <a:t>From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launch site KSC LC-39A has the highest launch success count, while launch site CCAFS SLC-40 has the lowest launch success count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Launch Sites</a:t>
            </a:r>
          </a:p>
        </p:txBody>
      </p:sp>
      <p:pic>
        <p:nvPicPr>
          <p:cNvPr id="4" name="Picture 3">
            <a:extLst>
              <a:ext uri="{FF2B5EF4-FFF2-40B4-BE49-F238E27FC236}">
                <a16:creationId xmlns:a16="http://schemas.microsoft.com/office/drawing/2014/main" id="{24A58EAF-DE61-67E8-E74A-936F095B1128}"/>
              </a:ext>
            </a:extLst>
          </p:cNvPr>
          <p:cNvPicPr>
            <a:picLocks noChangeAspect="1"/>
          </p:cNvPicPr>
          <p:nvPr/>
        </p:nvPicPr>
        <p:blipFill>
          <a:blip r:embed="rId3"/>
          <a:stretch>
            <a:fillRect/>
          </a:stretch>
        </p:blipFill>
        <p:spPr>
          <a:xfrm>
            <a:off x="4419600" y="1298712"/>
            <a:ext cx="7772400" cy="432355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325217"/>
            <a:ext cx="10860349" cy="4700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Commercial space age is here and companies are making space travel affordable for everyone. The front runner of it all is SpaceX and some of their accomplishments include sending spacecraft to the international space station, </a:t>
            </a:r>
            <a:r>
              <a:rPr lang="en-US" sz="2200" dirty="0" err="1">
                <a:solidFill>
                  <a:schemeClr val="accent3">
                    <a:lumMod val="25000"/>
                  </a:schemeClr>
                </a:solidFill>
                <a:latin typeface="Abadi" panose="020B0604020104020204" pitchFamily="34" charset="0"/>
              </a:rPr>
              <a:t>Starlink</a:t>
            </a:r>
            <a:r>
              <a:rPr lang="en-US" sz="2200" dirty="0">
                <a:solidFill>
                  <a:schemeClr val="accent3">
                    <a:lumMod val="25000"/>
                  </a:schemeClr>
                </a:solidFill>
                <a:latin typeface="Abadi" panose="020B0604020104020204" pitchFamily="34" charset="0"/>
              </a:rPr>
              <a:t> which is a satellite internet constellation providing satellite internet access and sending manned missions to space. The reason why SpaceX is able to do this is because their rocket launches are relatively inexpensive. They advertise falcon 9 launches at a cost of 62million dollars while other providers cost an upward of 165 million dollars and it is due to the fact that unlike other providers, SpaceX’s falcon 9 can recover its first stage, thereby saving a lot of money. Here we would like to understand the factors that can guarantee a successful first stage landing.</a:t>
            </a:r>
          </a:p>
          <a:p>
            <a:pPr marL="0" indent="0">
              <a:spcBef>
                <a:spcPts val="1400"/>
              </a:spcBef>
              <a:buNone/>
            </a:pPr>
            <a:r>
              <a:rPr lang="en-US" sz="2200" dirty="0">
                <a:solidFill>
                  <a:schemeClr val="accent3">
                    <a:lumMod val="25000"/>
                  </a:schemeClr>
                </a:solidFill>
                <a:latin typeface="Abadi" panose="020B0604020104020204" pitchFamily="34" charset="0"/>
              </a:rPr>
              <a:t>Some questions we would like to find answers to include, how the launch site affects the landing, how the payload mass affects the landing, how the orbit type affects the landing, how the booster affects the landing, how these factors affect each other and also predicting the outcome of a launch by modelling all these factors from historic data.</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2989834"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From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there is a 76.9% success rate in launch site KSC LC-39A to 23.1% failure rate. The purple color in the legend which says 1 signifies success while the orange color which says 0 signifies fail.</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Count for site KSC LC-39A</a:t>
            </a:r>
          </a:p>
        </p:txBody>
      </p:sp>
      <p:pic>
        <p:nvPicPr>
          <p:cNvPr id="4" name="Picture 3">
            <a:extLst>
              <a:ext uri="{FF2B5EF4-FFF2-40B4-BE49-F238E27FC236}">
                <a16:creationId xmlns:a16="http://schemas.microsoft.com/office/drawing/2014/main" id="{18B3AE8A-B5AE-B471-1D8F-863741606AB3}"/>
              </a:ext>
            </a:extLst>
          </p:cNvPr>
          <p:cNvPicPr>
            <a:picLocks noChangeAspect="1"/>
          </p:cNvPicPr>
          <p:nvPr/>
        </p:nvPicPr>
        <p:blipFill>
          <a:blip r:embed="rId3"/>
          <a:stretch>
            <a:fillRect/>
          </a:stretch>
        </p:blipFill>
        <p:spPr>
          <a:xfrm>
            <a:off x="3843130" y="1825625"/>
            <a:ext cx="7772400" cy="37841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10032"/>
            <a:ext cx="3745124" cy="529341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scatter plot, we can see that for site KSC LC-39A, which is said to be the most successful launch site, booster version B4 has 100% success rate but FT has a success rate of 100% if the payload mass is less than 5500 and 0% if it is above. Meanwhile for site CCAFS SLC-40, B4 booster version has a success rate of 40% while booster version FT has a success rate of 50%.</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on Booster Version and Payload Mass</a:t>
            </a:r>
          </a:p>
        </p:txBody>
      </p:sp>
      <p:pic>
        <p:nvPicPr>
          <p:cNvPr id="4" name="Picture 3">
            <a:extLst>
              <a:ext uri="{FF2B5EF4-FFF2-40B4-BE49-F238E27FC236}">
                <a16:creationId xmlns:a16="http://schemas.microsoft.com/office/drawing/2014/main" id="{F386BE73-B1EB-9E52-92D0-30CCE9980628}"/>
              </a:ext>
            </a:extLst>
          </p:cNvPr>
          <p:cNvPicPr>
            <a:picLocks noChangeAspect="1"/>
          </p:cNvPicPr>
          <p:nvPr/>
        </p:nvPicPr>
        <p:blipFill>
          <a:blip r:embed="rId3"/>
          <a:stretch>
            <a:fillRect/>
          </a:stretch>
        </p:blipFill>
        <p:spPr>
          <a:xfrm>
            <a:off x="4515135" y="1310033"/>
            <a:ext cx="7385318" cy="2398550"/>
          </a:xfrm>
          <a:prstGeom prst="rect">
            <a:avLst/>
          </a:prstGeom>
        </p:spPr>
      </p:pic>
      <p:pic>
        <p:nvPicPr>
          <p:cNvPr id="11" name="Picture 10">
            <a:extLst>
              <a:ext uri="{FF2B5EF4-FFF2-40B4-BE49-F238E27FC236}">
                <a16:creationId xmlns:a16="http://schemas.microsoft.com/office/drawing/2014/main" id="{C47F6E05-4F52-8544-5BF0-22EEF7BC91EA}"/>
              </a:ext>
            </a:extLst>
          </p:cNvPr>
          <p:cNvPicPr>
            <a:picLocks noChangeAspect="1"/>
          </p:cNvPicPr>
          <p:nvPr/>
        </p:nvPicPr>
        <p:blipFill>
          <a:blip r:embed="rId4"/>
          <a:stretch>
            <a:fillRect/>
          </a:stretch>
        </p:blipFill>
        <p:spPr>
          <a:xfrm>
            <a:off x="4515135" y="3708583"/>
            <a:ext cx="7385318" cy="23985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42332"/>
            <a:ext cx="2915561" cy="468324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model accuracy chart, logistic regression, support vector machine and k nearest neighbor performed best with an accuracy of 83.33% unlike the decision tree classifier with an accuracy of 77.8%.</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B4BC2E5-0086-34DF-A5E9-5FE611BCA03D}"/>
              </a:ext>
            </a:extLst>
          </p:cNvPr>
          <p:cNvPicPr>
            <a:picLocks noChangeAspect="1"/>
          </p:cNvPicPr>
          <p:nvPr/>
        </p:nvPicPr>
        <p:blipFill>
          <a:blip r:embed="rId3"/>
          <a:stretch>
            <a:fillRect/>
          </a:stretch>
        </p:blipFill>
        <p:spPr>
          <a:xfrm>
            <a:off x="3685572" y="1342331"/>
            <a:ext cx="7772400" cy="468324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8006" y="1355676"/>
            <a:ext cx="4321594" cy="550232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confusion matrix, we can see that there’s a true label and a predicted label. A true label is what actually happened while a predicted label is what was predicted to happen. We can see that 12 was predicted to land and they landed, so that is a TP, while 0 was predicted to not land, that is FN. 3 was also predicted not to land and 3 didn’t land, rather 12 so that is TN. Lastly 3 was predicted to land but 3 didn’t land so that is FP. TP (true positive), FN(false negative), TN(true negative), FP(false positive).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12B8797-A312-D701-91E3-4F5D1C6F9C0F}"/>
              </a:ext>
            </a:extLst>
          </p:cNvPr>
          <p:cNvPicPr>
            <a:picLocks noChangeAspect="1"/>
          </p:cNvPicPr>
          <p:nvPr/>
        </p:nvPicPr>
        <p:blipFill>
          <a:blip r:embed="rId3"/>
          <a:stretch>
            <a:fillRect/>
          </a:stretch>
        </p:blipFill>
        <p:spPr>
          <a:xfrm>
            <a:off x="4419600" y="1355676"/>
            <a:ext cx="7772400" cy="45133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69774"/>
            <a:ext cx="10269050" cy="45566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Landing outcome depends on flight parameters like launch sites, payload mass, the orbit which it is launched into and the boosters.</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are closer to places like railway lines and the coastlines but farther from the cities.</a:t>
            </a:r>
          </a:p>
          <a:p>
            <a:pPr>
              <a:lnSpc>
                <a:spcPct val="100000"/>
              </a:lnSpc>
              <a:spcBef>
                <a:spcPts val="1400"/>
              </a:spcBef>
            </a:pPr>
            <a:r>
              <a:rPr lang="en-US" sz="2200" dirty="0">
                <a:solidFill>
                  <a:schemeClr val="accent3">
                    <a:lumMod val="25000"/>
                  </a:schemeClr>
                </a:solidFill>
                <a:latin typeface="Abadi" panose="020B0604020104020204" pitchFamily="34" charset="0"/>
              </a:rPr>
              <a:t>Orbits such as ES-L1, GEO, HEO and SSO had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kept increasing overtime.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highest launch site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Models such as Logistic Regression, Support Vector Machine and K-Nearest Neighbor had the highest test accuracy of 83.3%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Code snippet for the model accuracy chart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F6DAC0B0-9368-0412-0D54-748F4D3AB877}"/>
              </a:ext>
            </a:extLst>
          </p:cNvPr>
          <p:cNvPicPr>
            <a:picLocks noChangeAspect="1"/>
          </p:cNvPicPr>
          <p:nvPr/>
        </p:nvPicPr>
        <p:blipFill>
          <a:blip r:embed="rId4"/>
          <a:stretch>
            <a:fillRect/>
          </a:stretch>
        </p:blipFill>
        <p:spPr>
          <a:xfrm>
            <a:off x="942372" y="2659634"/>
            <a:ext cx="7772400" cy="2565828"/>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54890"/>
            <a:ext cx="10687961" cy="560311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600" dirty="0">
                <a:solidFill>
                  <a:schemeClr val="accent3">
                    <a:lumMod val="25000"/>
                  </a:schemeClr>
                </a:solidFill>
                <a:latin typeface="Abadi"/>
              </a:rPr>
              <a:t>Data collection methodology:</a:t>
            </a:r>
          </a:p>
          <a:p>
            <a:pPr marL="0" indent="0">
              <a:lnSpc>
                <a:spcPct val="120000"/>
              </a:lnSpc>
              <a:spcBef>
                <a:spcPts val="1400"/>
              </a:spcBef>
              <a:buNone/>
            </a:pPr>
            <a:r>
              <a:rPr lang="en-US" sz="7600" dirty="0">
                <a:solidFill>
                  <a:schemeClr val="accent3">
                    <a:lumMod val="25000"/>
                  </a:schemeClr>
                </a:solidFill>
                <a:latin typeface="Abadi"/>
              </a:rPr>
              <a:t>Like every other leading company in the world, SpaceX store their data and this can be gotten by requesting rocket launch data from SpaceX API using a GET request with the following URL; “</a:t>
            </a:r>
            <a:r>
              <a:rPr lang="en-US" sz="7600" dirty="0">
                <a:solidFill>
                  <a:schemeClr val="accent3">
                    <a:lumMod val="25000"/>
                  </a:schemeClr>
                </a:solidFill>
                <a:latin typeface="Abadi"/>
                <a:hlinkClick r:id="rId4"/>
              </a:rPr>
              <a:t>SpaceX data link</a:t>
            </a:r>
            <a:r>
              <a:rPr lang="en-US" sz="7600" dirty="0">
                <a:solidFill>
                  <a:schemeClr val="accent3">
                    <a:lumMod val="25000"/>
                  </a:schemeClr>
                </a:solidFill>
                <a:latin typeface="Abadi"/>
              </a:rPr>
              <a:t>”</a:t>
            </a:r>
            <a:endParaRPr lang="en-US" sz="7600" dirty="0">
              <a:solidFill>
                <a:schemeClr val="bg2">
                  <a:lumMod val="50000"/>
                </a:schemeClr>
              </a:solidFill>
              <a:latin typeface="Abadi"/>
            </a:endParaRPr>
          </a:p>
          <a:p>
            <a:pPr>
              <a:lnSpc>
                <a:spcPct val="120000"/>
              </a:lnSpc>
              <a:spcBef>
                <a:spcPts val="1400"/>
              </a:spcBef>
            </a:pPr>
            <a:r>
              <a:rPr lang="en-US" sz="7600" dirty="0">
                <a:solidFill>
                  <a:schemeClr val="accent3">
                    <a:lumMod val="25000"/>
                  </a:schemeClr>
                </a:solidFill>
                <a:latin typeface="Abadi"/>
              </a:rPr>
              <a:t>Perform data wrangling</a:t>
            </a:r>
          </a:p>
          <a:p>
            <a:pPr marL="0" indent="0">
              <a:lnSpc>
                <a:spcPct val="120000"/>
              </a:lnSpc>
              <a:spcBef>
                <a:spcPts val="1400"/>
              </a:spcBef>
              <a:buNone/>
            </a:pPr>
            <a:r>
              <a:rPr lang="en-US" sz="7600" dirty="0">
                <a:solidFill>
                  <a:schemeClr val="accent3">
                    <a:lumMod val="25000"/>
                  </a:schemeClr>
                </a:solidFill>
                <a:latin typeface="Abadi"/>
              </a:rPr>
              <a:t>Next we have to clean the data such as removing unnecessary data and removing missing values in the data set and then extract falcon 9 launch records with Beautiful Soup</a:t>
            </a:r>
            <a:r>
              <a:rPr lang="en-US" sz="7600" dirty="0">
                <a:solidFill>
                  <a:schemeClr val="bg2">
                    <a:lumMod val="50000"/>
                  </a:schemeClr>
                </a:solidFill>
                <a:latin typeface="Abadi"/>
              </a:rPr>
              <a:t> </a:t>
            </a:r>
          </a:p>
          <a:p>
            <a:pPr>
              <a:lnSpc>
                <a:spcPct val="120000"/>
              </a:lnSpc>
              <a:spcBef>
                <a:spcPts val="1400"/>
              </a:spcBef>
            </a:pPr>
            <a:r>
              <a:rPr lang="en-US" sz="7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600" dirty="0">
                <a:solidFill>
                  <a:schemeClr val="accent3">
                    <a:lumMod val="25000"/>
                  </a:schemeClr>
                </a:solidFill>
                <a:latin typeface="Abadi"/>
              </a:rPr>
              <a:t>Perform interactive visual analytics using Folium and </a:t>
            </a:r>
            <a:r>
              <a:rPr lang="en-US" sz="7600" dirty="0" err="1">
                <a:solidFill>
                  <a:schemeClr val="accent3">
                    <a:lumMod val="25000"/>
                  </a:schemeClr>
                </a:solidFill>
                <a:latin typeface="Abadi"/>
              </a:rPr>
              <a:t>Plotly</a:t>
            </a:r>
            <a:r>
              <a:rPr lang="en-US" sz="7600" dirty="0">
                <a:solidFill>
                  <a:schemeClr val="accent3">
                    <a:lumMod val="25000"/>
                  </a:schemeClr>
                </a:solidFill>
                <a:latin typeface="Abadi"/>
              </a:rPr>
              <a:t> Dash</a:t>
            </a:r>
          </a:p>
          <a:p>
            <a:pPr>
              <a:lnSpc>
                <a:spcPct val="120000"/>
              </a:lnSpc>
              <a:spcBef>
                <a:spcPts val="1400"/>
              </a:spcBef>
            </a:pPr>
            <a:r>
              <a:rPr lang="en-US" sz="76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7600" dirty="0">
                <a:solidFill>
                  <a:schemeClr val="accent3">
                    <a:lumMod val="25000"/>
                  </a:schemeClr>
                </a:solidFill>
                <a:latin typeface="Abadi"/>
              </a:rPr>
              <a:t>Using models such as Logistic Regression, SVM, Decision Tree Classifier and KNN to train and test the data to see if it will be able to predict data outside the training set.</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9843" y="1825625"/>
            <a:ext cx="10715768"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Like every other leading company in the world, SpaceX store their data and this can be gotten by requesting rocket launch data from SpaceX API using a GET request with the following URL; “</a:t>
            </a:r>
            <a:r>
              <a:rPr lang="en-US" sz="2200" dirty="0">
                <a:solidFill>
                  <a:schemeClr val="accent3">
                    <a:lumMod val="25000"/>
                  </a:schemeClr>
                </a:solidFill>
                <a:latin typeface="Abadi" panose="020B0604020104020204" pitchFamily="34" charset="0"/>
                <a:hlinkClick r:id="rId4"/>
              </a:rPr>
              <a:t>SpaceX data Link</a:t>
            </a:r>
            <a:r>
              <a:rPr lang="en-US" sz="2200" dirty="0">
                <a:solidFill>
                  <a:schemeClr val="accent3">
                    <a:lumMod val="25000"/>
                  </a:schemeClr>
                </a:solidFill>
                <a:latin typeface="Abadi" panose="020B0604020104020204" pitchFamily="34" charset="0"/>
              </a:rPr>
              <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Right Arrow 2">
            <a:extLst>
              <a:ext uri="{FF2B5EF4-FFF2-40B4-BE49-F238E27FC236}">
                <a16:creationId xmlns:a16="http://schemas.microsoft.com/office/drawing/2014/main" id="{B9162608-8083-FE02-4158-C3A8B2A76C6C}"/>
              </a:ext>
            </a:extLst>
          </p:cNvPr>
          <p:cNvSpPr/>
          <p:nvPr/>
        </p:nvSpPr>
        <p:spPr>
          <a:xfrm flipV="1">
            <a:off x="2549353" y="3551580"/>
            <a:ext cx="556507" cy="2915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7" name="Right Arrow 6">
            <a:extLst>
              <a:ext uri="{FF2B5EF4-FFF2-40B4-BE49-F238E27FC236}">
                <a16:creationId xmlns:a16="http://schemas.microsoft.com/office/drawing/2014/main" id="{DA11601C-B573-49B7-8ABF-7770E1CB9D7D}"/>
              </a:ext>
            </a:extLst>
          </p:cNvPr>
          <p:cNvSpPr/>
          <p:nvPr/>
        </p:nvSpPr>
        <p:spPr>
          <a:xfrm flipV="1">
            <a:off x="4951607" y="3551584"/>
            <a:ext cx="574466" cy="2915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9" name="Right Arrow 8">
            <a:extLst>
              <a:ext uri="{FF2B5EF4-FFF2-40B4-BE49-F238E27FC236}">
                <a16:creationId xmlns:a16="http://schemas.microsoft.com/office/drawing/2014/main" id="{02FA6CD8-2C83-916E-B781-5574DCE0F29D}"/>
              </a:ext>
            </a:extLst>
          </p:cNvPr>
          <p:cNvSpPr/>
          <p:nvPr/>
        </p:nvSpPr>
        <p:spPr>
          <a:xfrm>
            <a:off x="7339399" y="3551580"/>
            <a:ext cx="583096" cy="2915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0" name="Rounded Rectangle 9">
            <a:extLst>
              <a:ext uri="{FF2B5EF4-FFF2-40B4-BE49-F238E27FC236}">
                <a16:creationId xmlns:a16="http://schemas.microsoft.com/office/drawing/2014/main" id="{BFDCA897-27B2-ACA0-4AE2-EBEE59216F6A}"/>
              </a:ext>
            </a:extLst>
          </p:cNvPr>
          <p:cNvSpPr/>
          <p:nvPr/>
        </p:nvSpPr>
        <p:spPr>
          <a:xfrm>
            <a:off x="7980333" y="3225609"/>
            <a:ext cx="1736118" cy="15513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Request falcon 9 launch wiki page using GET method </a:t>
            </a:r>
          </a:p>
        </p:txBody>
      </p:sp>
      <p:sp>
        <p:nvSpPr>
          <p:cNvPr id="11" name="Rounded Rectangle 10">
            <a:extLst>
              <a:ext uri="{FF2B5EF4-FFF2-40B4-BE49-F238E27FC236}">
                <a16:creationId xmlns:a16="http://schemas.microsoft.com/office/drawing/2014/main" id="{827AF805-30F9-3D81-5761-8249058D27B6}"/>
              </a:ext>
            </a:extLst>
          </p:cNvPr>
          <p:cNvSpPr/>
          <p:nvPr/>
        </p:nvSpPr>
        <p:spPr>
          <a:xfrm>
            <a:off x="783037" y="3225609"/>
            <a:ext cx="1730252" cy="15513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Request and parse rocket launch data from SpaceX API using GET </a:t>
            </a:r>
          </a:p>
        </p:txBody>
      </p:sp>
      <p:sp>
        <p:nvSpPr>
          <p:cNvPr id="13" name="Rounded Rectangle 12">
            <a:extLst>
              <a:ext uri="{FF2B5EF4-FFF2-40B4-BE49-F238E27FC236}">
                <a16:creationId xmlns:a16="http://schemas.microsoft.com/office/drawing/2014/main" id="{09C5F62C-E375-BF67-E0CC-BE4FF47E621D}"/>
              </a:ext>
            </a:extLst>
          </p:cNvPr>
          <p:cNvSpPr/>
          <p:nvPr/>
        </p:nvSpPr>
        <p:spPr>
          <a:xfrm>
            <a:off x="3127657" y="3225609"/>
            <a:ext cx="1730252" cy="15513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Clean the data to only include falcon 9 launches</a:t>
            </a:r>
          </a:p>
        </p:txBody>
      </p:sp>
      <p:sp>
        <p:nvSpPr>
          <p:cNvPr id="14" name="Rounded Rectangle 13">
            <a:extLst>
              <a:ext uri="{FF2B5EF4-FFF2-40B4-BE49-F238E27FC236}">
                <a16:creationId xmlns:a16="http://schemas.microsoft.com/office/drawing/2014/main" id="{79AF82E3-E959-338A-907E-46FD060A5C08}"/>
              </a:ext>
            </a:extLst>
          </p:cNvPr>
          <p:cNvSpPr/>
          <p:nvPr/>
        </p:nvSpPr>
        <p:spPr>
          <a:xfrm>
            <a:off x="5545443" y="3225609"/>
            <a:ext cx="1736118" cy="15513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Clean the data to replace missing values</a:t>
            </a:r>
          </a:p>
        </p:txBody>
      </p:sp>
      <p:sp>
        <p:nvSpPr>
          <p:cNvPr id="15" name="Bent Arrow 14">
            <a:extLst>
              <a:ext uri="{FF2B5EF4-FFF2-40B4-BE49-F238E27FC236}">
                <a16:creationId xmlns:a16="http://schemas.microsoft.com/office/drawing/2014/main" id="{5DE2AB36-9624-2B11-C6A6-8502C09861D0}"/>
              </a:ext>
            </a:extLst>
          </p:cNvPr>
          <p:cNvSpPr/>
          <p:nvPr/>
        </p:nvSpPr>
        <p:spPr>
          <a:xfrm rot="5400000">
            <a:off x="9667286" y="3711195"/>
            <a:ext cx="1073426" cy="755374"/>
          </a:xfrm>
          <a:prstGeom prst="bentArrow">
            <a:avLst>
              <a:gd name="adj1" fmla="val 25000"/>
              <a:gd name="adj2" fmla="val 239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16" name="Rounded Rectangle 15">
            <a:extLst>
              <a:ext uri="{FF2B5EF4-FFF2-40B4-BE49-F238E27FC236}">
                <a16:creationId xmlns:a16="http://schemas.microsoft.com/office/drawing/2014/main" id="{C0FDB983-EB92-5EE1-5584-19D3915C36BF}"/>
              </a:ext>
            </a:extLst>
          </p:cNvPr>
          <p:cNvSpPr/>
          <p:nvPr/>
        </p:nvSpPr>
        <p:spPr>
          <a:xfrm>
            <a:off x="9451407" y="4888615"/>
            <a:ext cx="1736117" cy="15513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Extract column names from HTML table header using beautiful soup</a:t>
            </a:r>
          </a:p>
        </p:txBody>
      </p:sp>
      <p:sp>
        <p:nvSpPr>
          <p:cNvPr id="17" name="Left Arrow 16">
            <a:extLst>
              <a:ext uri="{FF2B5EF4-FFF2-40B4-BE49-F238E27FC236}">
                <a16:creationId xmlns:a16="http://schemas.microsoft.com/office/drawing/2014/main" id="{6518A3CA-D018-93F8-C2AB-BA7D43F5FFA1}"/>
              </a:ext>
            </a:extLst>
          </p:cNvPr>
          <p:cNvSpPr/>
          <p:nvPr/>
        </p:nvSpPr>
        <p:spPr>
          <a:xfrm>
            <a:off x="8751731" y="5236637"/>
            <a:ext cx="601589" cy="31805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8" name="Rounded Rectangle 17">
            <a:extLst>
              <a:ext uri="{FF2B5EF4-FFF2-40B4-BE49-F238E27FC236}">
                <a16:creationId xmlns:a16="http://schemas.microsoft.com/office/drawing/2014/main" id="{EF8833F7-D36B-C611-A86B-864C13E3E0EF}"/>
              </a:ext>
            </a:extLst>
          </p:cNvPr>
          <p:cNvSpPr/>
          <p:nvPr/>
        </p:nvSpPr>
        <p:spPr>
          <a:xfrm>
            <a:off x="6978654" y="4888615"/>
            <a:ext cx="1736118" cy="15513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NG" dirty="0"/>
              <a:t>Create dataframe by parsing launch HTML tables</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Lewis Chukwuma Data Collection- API link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207C0432-E0B5-3673-C6DF-1E1A4F1CD058}"/>
              </a:ext>
            </a:extLst>
          </p:cNvPr>
          <p:cNvSpPr/>
          <p:nvPr/>
        </p:nvSpPr>
        <p:spPr>
          <a:xfrm>
            <a:off x="6045956" y="1895062"/>
            <a:ext cx="5189611" cy="450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G" dirty="0"/>
              <a:t>Request and parse data using GET request</a:t>
            </a:r>
          </a:p>
        </p:txBody>
      </p:sp>
      <p:sp>
        <p:nvSpPr>
          <p:cNvPr id="7" name="Rectangle 6">
            <a:extLst>
              <a:ext uri="{FF2B5EF4-FFF2-40B4-BE49-F238E27FC236}">
                <a16:creationId xmlns:a16="http://schemas.microsoft.com/office/drawing/2014/main" id="{67226DFA-50F8-2459-B6C8-039FFEBA0A6F}"/>
              </a:ext>
            </a:extLst>
          </p:cNvPr>
          <p:cNvSpPr/>
          <p:nvPr/>
        </p:nvSpPr>
        <p:spPr>
          <a:xfrm>
            <a:off x="6045956" y="3668649"/>
            <a:ext cx="5189611" cy="4505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r>
              <a:rPr lang="en-NG" dirty="0"/>
              <a:t>lean the data to include only falcon 9 launches</a:t>
            </a:r>
          </a:p>
        </p:txBody>
      </p:sp>
      <p:sp>
        <p:nvSpPr>
          <p:cNvPr id="8" name="Rectangle 7">
            <a:extLst>
              <a:ext uri="{FF2B5EF4-FFF2-40B4-BE49-F238E27FC236}">
                <a16:creationId xmlns:a16="http://schemas.microsoft.com/office/drawing/2014/main" id="{34304400-DBCD-AF76-0857-53932F40D220}"/>
              </a:ext>
            </a:extLst>
          </p:cNvPr>
          <p:cNvSpPr/>
          <p:nvPr/>
        </p:nvSpPr>
        <p:spPr>
          <a:xfrm>
            <a:off x="6027811" y="5442235"/>
            <a:ext cx="5207756" cy="4505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G" dirty="0"/>
              <a:t>Clean the data to replace missing values</a:t>
            </a:r>
          </a:p>
        </p:txBody>
      </p:sp>
      <p:sp>
        <p:nvSpPr>
          <p:cNvPr id="10" name="Down Arrow 9">
            <a:extLst>
              <a:ext uri="{FF2B5EF4-FFF2-40B4-BE49-F238E27FC236}">
                <a16:creationId xmlns:a16="http://schemas.microsoft.com/office/drawing/2014/main" id="{B9660507-BF01-8587-48EC-2C37567F059F}"/>
              </a:ext>
            </a:extLst>
          </p:cNvPr>
          <p:cNvSpPr/>
          <p:nvPr/>
        </p:nvSpPr>
        <p:spPr>
          <a:xfrm>
            <a:off x="8370692" y="2597426"/>
            <a:ext cx="521993" cy="8315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1" name="Down Arrow 10">
            <a:extLst>
              <a:ext uri="{FF2B5EF4-FFF2-40B4-BE49-F238E27FC236}">
                <a16:creationId xmlns:a16="http://schemas.microsoft.com/office/drawing/2014/main" id="{37F34F10-C3C8-3F96-4695-38DAD2AD7A4B}"/>
              </a:ext>
            </a:extLst>
          </p:cNvPr>
          <p:cNvSpPr/>
          <p:nvPr/>
        </p:nvSpPr>
        <p:spPr>
          <a:xfrm>
            <a:off x="8370692" y="4358871"/>
            <a:ext cx="521993" cy="8359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Lewis Chukwuma Data Collection - Scraping link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5" name="Rectangle 4">
            <a:extLst>
              <a:ext uri="{FF2B5EF4-FFF2-40B4-BE49-F238E27FC236}">
                <a16:creationId xmlns:a16="http://schemas.microsoft.com/office/drawing/2014/main" id="{95149595-53BE-95B1-8B83-6661CD25CB81}"/>
              </a:ext>
            </a:extLst>
          </p:cNvPr>
          <p:cNvSpPr/>
          <p:nvPr/>
        </p:nvSpPr>
        <p:spPr>
          <a:xfrm>
            <a:off x="6096000" y="2040835"/>
            <a:ext cx="5062330" cy="516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G" dirty="0"/>
              <a:t>Request falcon 9 launch wiki page using GET   </a:t>
            </a:r>
          </a:p>
        </p:txBody>
      </p:sp>
      <p:sp>
        <p:nvSpPr>
          <p:cNvPr id="7" name="Rectangle 6">
            <a:extLst>
              <a:ext uri="{FF2B5EF4-FFF2-40B4-BE49-F238E27FC236}">
                <a16:creationId xmlns:a16="http://schemas.microsoft.com/office/drawing/2014/main" id="{9637711A-F8D6-D96A-35A5-DE812634D67B}"/>
              </a:ext>
            </a:extLst>
          </p:cNvPr>
          <p:cNvSpPr/>
          <p:nvPr/>
        </p:nvSpPr>
        <p:spPr>
          <a:xfrm>
            <a:off x="6096000" y="3694303"/>
            <a:ext cx="5062330" cy="516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G" dirty="0"/>
              <a:t>Extract column names from HTML table header using Beautiful Soup   </a:t>
            </a:r>
          </a:p>
        </p:txBody>
      </p:sp>
      <p:sp>
        <p:nvSpPr>
          <p:cNvPr id="8" name="Rectangle 7">
            <a:extLst>
              <a:ext uri="{FF2B5EF4-FFF2-40B4-BE49-F238E27FC236}">
                <a16:creationId xmlns:a16="http://schemas.microsoft.com/office/drawing/2014/main" id="{B82B3223-21D7-3175-7A25-EF4982554DF2}"/>
              </a:ext>
            </a:extLst>
          </p:cNvPr>
          <p:cNvSpPr/>
          <p:nvPr/>
        </p:nvSpPr>
        <p:spPr>
          <a:xfrm>
            <a:off x="6096000" y="5270292"/>
            <a:ext cx="5062330" cy="5168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G" dirty="0"/>
              <a:t>Create dataframe by parsing launch HTML tables</a:t>
            </a:r>
          </a:p>
        </p:txBody>
      </p:sp>
      <p:sp>
        <p:nvSpPr>
          <p:cNvPr id="9" name="Down Arrow 8">
            <a:extLst>
              <a:ext uri="{FF2B5EF4-FFF2-40B4-BE49-F238E27FC236}">
                <a16:creationId xmlns:a16="http://schemas.microsoft.com/office/drawing/2014/main" id="{2EF7BA21-79D0-F5DF-48E7-6B17C0FD0237}"/>
              </a:ext>
            </a:extLst>
          </p:cNvPr>
          <p:cNvSpPr/>
          <p:nvPr/>
        </p:nvSpPr>
        <p:spPr>
          <a:xfrm>
            <a:off x="8342243" y="2822843"/>
            <a:ext cx="569844" cy="6062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0" name="Down Arrow 9">
            <a:extLst>
              <a:ext uri="{FF2B5EF4-FFF2-40B4-BE49-F238E27FC236}">
                <a16:creationId xmlns:a16="http://schemas.microsoft.com/office/drawing/2014/main" id="{C4053208-6DBC-7D5D-BAC9-BC2DF7FC8C0C}"/>
              </a:ext>
            </a:extLst>
          </p:cNvPr>
          <p:cNvSpPr/>
          <p:nvPr/>
        </p:nvSpPr>
        <p:spPr>
          <a:xfrm>
            <a:off x="8309112" y="4476311"/>
            <a:ext cx="636105" cy="581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1488</TotalTime>
  <Words>2935</Words>
  <Application>Microsoft Macintosh PowerPoint</Application>
  <PresentationFormat>Widescreen</PresentationFormat>
  <Paragraphs>291</Paragraphs>
  <Slides>47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lewis chukwuma</cp:lastModifiedBy>
  <cp:revision>225</cp:revision>
  <dcterms:created xsi:type="dcterms:W3CDTF">2021-04-29T18:58:34Z</dcterms:created>
  <dcterms:modified xsi:type="dcterms:W3CDTF">2024-10-19T10:53:11Z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